
<file path=[Content_Types].xml><?xml version="1.0" encoding="utf-8"?>
<Types xmlns="http://schemas.openxmlformats.org/package/2006/content-types">
  <Default ContentType="application/xml" Extension="xml"/>
  <Default ContentType="image/png" Extension="png"/>
  <Default ContentType="image/jpeg" Extension="jpeg"/>
  <Default ContentType="application/vnd.openxmlformats-package.relationships+xml" Extension="rels"/>
  <Override ContentType="application/vnd.openxmlformats-officedocument.theme+xml" PartName="/ppt/theme/theme2.xml"/>
  <Override ContentType="application/vnd.openxmlformats-officedocument.theme+xml" PartName="/ppt/theme/theme1.xml"/>
  <Override ContentType="application/vnd.openxmlformats-officedocument.presentationml.notesSlide+xml" PartName="/ppt/notesSlides/notesSlide5.xml"/>
  <Override ContentType="application/vnd.openxmlformats-officedocument.presentationml.notesSlide+xml" PartName="/ppt/notesSlides/notesSlide7.xml"/>
  <Override ContentType="application/vnd.openxmlformats-officedocument.presentationml.notesSlide+xml" PartName="/ppt/notesSlides/notesSlide3.xml"/>
  <Override ContentType="application/vnd.openxmlformats-officedocument.presentationml.notesSlide+xml" PartName="/ppt/notesSlides/notesSlide1.xml"/>
  <Override ContentType="application/vnd.openxmlformats-officedocument.presentationml.notesSlide+xml" PartName="/ppt/notesSlides/notesSlide4.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6.xml"/>
  <Override ContentType="application/vnd.openxmlformats-officedocument.presentationml.slideMaster+xml" PartName="/ppt/slideMasters/slideMaster1.xml"/>
  <Override ContentType="application/vnd.openxmlformats-officedocument.presentationml.notesMaster+xml" PartName="/ppt/notesMasters/notesMaster1.xml"/>
  <Override ContentType="application/vnd.openxmlformats-officedocument.presentationml.slideLayout+xml" PartName="/ppt/slideLayouts/slideLayout1.xml"/>
  <Override ContentType="application/vnd.openxmlformats-officedocument.presentationml.slideLayout+xml" PartName="/ppt/slideLayouts/slideLayout3.xml"/>
  <Override ContentType="application/vnd.openxmlformats-officedocument.presentationml.slideLayout+xml" PartName="/ppt/slideLayouts/slideLayout2.xml"/>
  <Override ContentType="application/vnd.openxmlformats-officedocument.presentationml.slideLayout+xml" PartName="/ppt/slideLayouts/slideLayout4.xml"/>
  <Override ContentType="application/vnd.openxmlformats-officedocument.presentationml.slideLayout+xml" PartName="/ppt/slideLayouts/slideLayout9.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viewProps+xml" PartName="/ppt/viewProps1.xml"/>
  <Override ContentType="application/vnd.openxmlformats-officedocument.presentationml.slide+xml" PartName="/ppt/slides/slide8.xml"/>
  <Override ContentType="application/vnd.openxmlformats-officedocument.presentationml.slide+xml" PartName="/ppt/slides/slide4.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1.xml"/>
  <Override ContentType="application/vnd.openxmlformats-officedocument.presentationml.slide+xml" PartName="/ppt/slides/slide5.xml"/>
  <Override ContentType="application/vnd.openxmlformats-officedocument.presentationml.slide+xml" PartName="/ppt/slides/slide3.xml"/>
  <Override ContentType="application/vnd.openxmlformats-officedocument.presentationml.presentation.main+xml" PartName="/ppt/presentation.xml"/>
  <Override ContentType="application/vnd.openxmlformats-officedocument.presentationml.presProps+xml" PartName="/ppt/pres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defaultTextStyle>
    <a:defPPr lvl="0"/>
    <a:lvl1pPr latinLnBrk="0" lvl="0" marL="0" rtl="0" algn="l">
      <a:defRPr kern="1200" sz="1800">
        <a:solidFill>
          <a:schemeClr val="tx1"/>
        </a:solidFill>
        <a:latin typeface="+mn-lt"/>
        <a:ea typeface="+mn-ea"/>
        <a:cs typeface="+mn-cs"/>
      </a:defRPr>
    </a:lvl1pPr>
    <a:lvl2pPr latinLnBrk="0" lvl="1" marL="457200" rtl="0" algn="l">
      <a:defRPr kern="1200" sz="1800">
        <a:solidFill>
          <a:schemeClr val="tx1"/>
        </a:solidFill>
        <a:latin typeface="+mn-lt"/>
        <a:ea typeface="+mn-ea"/>
        <a:cs typeface="+mn-cs"/>
      </a:defRPr>
    </a:lvl2pPr>
    <a:lvl3pPr latinLnBrk="0" lvl="2" marL="914400" rtl="0" algn="l">
      <a:defRPr kern="1200" sz="1800">
        <a:solidFill>
          <a:schemeClr val="tx1"/>
        </a:solidFill>
        <a:latin typeface="+mn-lt"/>
        <a:ea typeface="+mn-ea"/>
        <a:cs typeface="+mn-cs"/>
      </a:defRPr>
    </a:lvl3pPr>
    <a:lvl4pPr latinLnBrk="0" lvl="3" marL="1371600" rtl="0" algn="l">
      <a:defRPr kern="1200" sz="1800">
        <a:solidFill>
          <a:schemeClr val="tx1"/>
        </a:solidFill>
        <a:latin typeface="+mn-lt"/>
        <a:ea typeface="+mn-ea"/>
        <a:cs typeface="+mn-cs"/>
      </a:defRPr>
    </a:lvl4pPr>
    <a:lvl5pPr latinLnBrk="0" lvl="4" marL="1828800" rtl="0" algn="l">
      <a:defRPr kern="1200" sz="1800">
        <a:solidFill>
          <a:schemeClr val="tx1"/>
        </a:solidFill>
        <a:latin typeface="+mn-lt"/>
        <a:ea typeface="+mn-ea"/>
        <a:cs typeface="+mn-cs"/>
      </a:defRPr>
    </a:lvl5pPr>
    <a:lvl6pPr latinLnBrk="0" lvl="5" marL="2286000" rtl="0" algn="l">
      <a:defRPr kern="1200" sz="1800">
        <a:solidFill>
          <a:schemeClr val="tx1"/>
        </a:solidFill>
        <a:latin typeface="+mn-lt"/>
        <a:ea typeface="+mn-ea"/>
        <a:cs typeface="+mn-cs"/>
      </a:defRPr>
    </a:lvl6pPr>
    <a:lvl7pPr latinLnBrk="0" lvl="6" marL="2743200" rtl="0" algn="l">
      <a:defRPr kern="1200" sz="1800">
        <a:solidFill>
          <a:schemeClr val="tx1"/>
        </a:solidFill>
        <a:latin typeface="+mn-lt"/>
        <a:ea typeface="+mn-ea"/>
        <a:cs typeface="+mn-cs"/>
      </a:defRPr>
    </a:lvl7pPr>
    <a:lvl8pPr latinLnBrk="0" lvl="7" marL="3200400" rtl="0" algn="l">
      <a:defRPr kern="1200" sz="1800">
        <a:solidFill>
          <a:schemeClr val="tx1"/>
        </a:solidFill>
        <a:latin typeface="+mn-lt"/>
        <a:ea typeface="+mn-ea"/>
        <a:cs typeface="+mn-cs"/>
      </a:defRPr>
    </a:lvl8pPr>
    <a:lvl9pPr latinLnBrk="0" lvl="8" marL="3657600" rtl="0" algn="l">
      <a:defRPr kern="1200" sz="1800">
        <a:solidFill>
          <a:schemeClr val="tx1"/>
        </a:solidFill>
        <a:latin typeface="+mn-lt"/>
        <a:ea typeface="+mn-ea"/>
        <a:cs typeface="+mn-cs"/>
      </a:defRPr>
    </a:lvl9pPr>
    <a:extLst/>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 Type="http://schemas.openxmlformats.org/officeDocument/2006/relationships/viewProps" Target="viewProps1.xml"/><Relationship Id="rId10" Type="http://schemas.openxmlformats.org/officeDocument/2006/relationships/slide" Target="slides/slide5.xml"/><Relationship Id="rId5" Type="http://schemas.openxmlformats.org/officeDocument/2006/relationships/notesMaster" Target="notesMasters/notesMaster1.xml"/><Relationship Id="rId13" Type="http://schemas.openxmlformats.org/officeDocument/2006/relationships/slide" Target="slides/slide8.xml"/><Relationship Id="rId12" Type="http://schemas.openxmlformats.org/officeDocument/2006/relationships/slide" Target="slides/slide7.xml"/><Relationship Id="rId8" Type="http://schemas.openxmlformats.org/officeDocument/2006/relationships/slide" Target="slides/slide3.xml"/><Relationship Id="rId4" Type="http://schemas.openxmlformats.org/officeDocument/2006/relationships/slideMaster" Target="slideMasters/slideMaster1.xml"/><Relationship Id="rId9" Type="http://schemas.openxmlformats.org/officeDocument/2006/relationships/slide" Target="slides/slide4.xml"/><Relationship Id="rId3" Type="http://schemas.openxmlformats.org/officeDocument/2006/relationships/presProps" Target="presProps1.xml"/><Relationship Id="rId6" Type="http://schemas.openxmlformats.org/officeDocument/2006/relationships/slide" Target="slides/slide1.xml"/><Relationship Id="rId11" Type="http://schemas.openxmlformats.org/officeDocument/2006/relationships/slide" Target="slides/slide6.xml"/><Relationship Id="rId7" Type="http://schemas.openxmlformats.org/officeDocument/2006/relationships/slide" Target="slides/slide2.xml"/><Relationship Id="rId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11/18/2019</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a:p>
        </p:txBody>
      </p:sp>
    </p:spTree>
    <p:extLst>
      <p:ext uri="{BB962C8B-B14F-4D97-AF65-F5344CB8AC3E}">
        <p14:creationId xmlns="" xmlns:p14="http://schemas.microsoft.com/office/powerpoint/2010/main" val="2476050931"/>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11/18/2019</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a:defRPr cap="all" baseline="0"/>
            </a:lvl1pPr>
            <a:extLst/>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US" smtClean="0"/>
              <a:t>Click to edit Master title style</a:t>
            </a:r>
            <a:endParaRPr lang="en-US" dirty="0"/>
          </a:p>
        </p:txBody>
      </p:sp>
      <p:sp>
        <p:nvSpPr>
          <p:cNvPr id="3" name="Rectangle 2"/>
          <p:cNvSpPr>
            <a:spLocks noGrp="1"/>
          </p:cNvSpPr>
          <p:nvPr>
            <p:ph type="dt" sz="half" idx="10"/>
          </p:nvPr>
        </p:nvSpPr>
        <p:spPr/>
        <p:txBody>
          <a:bodyPr/>
          <a:lstStyle>
            <a:extLst/>
          </a:lstStyle>
          <a:p>
            <a:fld id="{E4606EA6-EFEA-4C30-9264-4F9291A5780D}" type="datetime1">
              <a:rPr lang="en-US" smtClean="0"/>
              <a:pPr/>
              <a:t>11/18/2019</a:t>
            </a:fld>
            <a:endParaRPr lang="en-US"/>
          </a:p>
        </p:txBody>
      </p:sp>
      <p:sp>
        <p:nvSpPr>
          <p:cNvPr id="4" name="Rectangle 3"/>
          <p:cNvSpPr>
            <a:spLocks noGrp="1"/>
          </p:cNvSpPr>
          <p:nvPr>
            <p:ph type="ftr" sz="quarter" idx="11"/>
          </p:nvPr>
        </p:nvSpPr>
        <p:spPr/>
        <p:txBody>
          <a:bodyPr/>
          <a:lstStyle>
            <a:extLst/>
          </a:lstStyle>
          <a:p>
            <a:endParaRPr lang="en-US"/>
          </a:p>
        </p:txBody>
      </p:sp>
      <p:sp>
        <p:nvSpPr>
          <p:cNvPr id="5" name="Rectangle 4"/>
          <p:cNvSpPr>
            <a:spLocks noGrp="1"/>
          </p:cNvSpPr>
          <p:nvPr>
            <p:ph type="sldNum" sz="quarter" idx="12"/>
          </p:nvPr>
        </p:nvSpPr>
        <p:spPr/>
        <p:txBody>
          <a:bodyPr/>
          <a:lstStyle>
            <a:extLst/>
          </a:lstStyle>
          <a:p>
            <a:pPr algn="ctr"/>
            <a:fld id="{8F82E0A0-C266-4798-8C8F-B9F91E9DA37E}" type="slidenum">
              <a:rPr lang="en-US" sz="1400" b="1" smtClean="0">
                <a:solidFill>
                  <a:srgbClr val="FFFFFF"/>
                </a:solidFill>
              </a:rPr>
              <a:pPr algn="ctr"/>
              <a:t>‹#›</a:t>
            </a:fld>
            <a:endParaRPr lang="en-US"/>
          </a:p>
        </p:txBody>
      </p:sp>
      <p:sp>
        <p:nvSpPr>
          <p:cNvPr id="7" name="Rectangle 6"/>
          <p:cNvSpPr>
            <a:spLocks noGrp="1"/>
          </p:cNvSpPr>
          <p:nvPr>
            <p:ph sz="quarter" idx="13"/>
          </p:nvPr>
        </p:nvSpPr>
        <p:spPr>
          <a:xfrm>
            <a:off x="609600" y="1352550"/>
            <a:ext cx="8153400" cy="32766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hasCustomPrompt="1"/>
          </p:nvPr>
        </p:nvSpPr>
        <p:spPr>
          <a:xfrm>
            <a:off x="1371600"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extLst/>
          </a:lstStyle>
          <a:p>
            <a:fld id="{6FCF9F07-3BC7-4570-B054-79111B0A380C}" type="datetime1">
              <a:rPr lang="en-US" smtClean="0"/>
              <a:pPr/>
              <a:t>11/18/2019</a:t>
            </a:fld>
            <a:endParaRPr lang="en-US"/>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5"/>
          </p:nvPr>
        </p:nvSpPr>
        <p:spPr/>
        <p:txBody>
          <a:bodyPr rtlCol="0"/>
          <a:lstStyle>
            <a:extLst/>
          </a:lstStyle>
          <a:p>
            <a:fld id="{E4606EA6-EFEA-4C30-9264-4F9291A5780D}" type="datetime1">
              <a:rPr lang="en-US" smtClean="0"/>
              <a:pPr/>
              <a:t>11/18/2019</a:t>
            </a:fld>
            <a:endParaRPr lang="en-US"/>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2" name="Footer Placeholder 11"/>
          <p:cNvSpPr>
            <a:spLocks noGrp="1"/>
          </p:cNvSpPr>
          <p:nvPr>
            <p:ph type="ftr" sz="quarter" idx="17"/>
          </p:nvPr>
        </p:nvSpPr>
        <p:spPr/>
        <p:txBody>
          <a:bodyPr rtlCol="0"/>
          <a:lstStyle>
            <a:extLst/>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a:defRPr/>
            </a:lvl1pPr>
            <a:extLst/>
          </a:lstStyle>
          <a:p>
            <a:r>
              <a:rPr lang="en-US" smtClean="0"/>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9"/>
          <p:cNvSpPr>
            <a:spLocks noGrp="1"/>
          </p:cNvSpPr>
          <p:nvPr>
            <p:ph type="dt" sz="half" idx="15"/>
          </p:nvPr>
        </p:nvSpPr>
        <p:spPr/>
        <p:txBody>
          <a:bodyPr rtlCol="0"/>
          <a:lstStyle>
            <a:extLst/>
          </a:lstStyle>
          <a:p>
            <a:fld id="{E4606EA6-EFEA-4C30-9264-4F9291A5780D}" type="datetime1">
              <a:rPr lang="en-US" smtClean="0"/>
              <a:pPr/>
              <a:t>11/18/2019</a:t>
            </a:fld>
            <a:endParaRPr lang="en-US"/>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a:p>
        </p:txBody>
      </p:sp>
      <p:sp>
        <p:nvSpPr>
          <p:cNvPr id="14" name="Footer Placeholder 13"/>
          <p:cNvSpPr>
            <a:spLocks noGrp="1"/>
          </p:cNvSpPr>
          <p:nvPr>
            <p:ph type="ftr" sz="quarter" idx="17"/>
          </p:nvPr>
        </p:nvSpPr>
        <p:spPr/>
        <p:txBody>
          <a:bodyPr rtlCol="0"/>
          <a:lstStyle>
            <a:extLst/>
          </a:lstStyle>
          <a:p>
            <a:endParaRPr lang="en-US"/>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extLst/>
          </a:lstStyle>
          <a:p>
            <a:fld id="{6DFADB5D-B7A0-47E3-AD2D-B1A6F8614213}" type="datetime1">
              <a:rPr lang="en-US" smtClean="0"/>
              <a:pPr/>
              <a:t>11/18/2019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n-US" smtClean="0"/>
              <a:pPr/>
              <a:t>11/18/2019</a:t>
            </a:fld>
            <a:endParaRPr lang="en-US"/>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extLst/>
          </a:lstStyle>
          <a:p>
            <a:fld id="{F49A8198-4617-485E-9585-4840B69DBBA6}" type="datetime1">
              <a:rPr lang="en-US" smtClean="0"/>
              <a:pPr/>
              <a:t>11/18/2019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a:buNone/>
              <a:defRPr sz="3200"/>
            </a:lvl1pPr>
            <a:extLst/>
          </a:lstStyle>
          <a:p>
            <a:r>
              <a:rPr lang="en-US" smtClean="0"/>
              <a:t>Click icon to add picture</a:t>
            </a:r>
            <a:endParaRPr lang="en-US"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US"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US" smtClean="0"/>
              <a:t>Click to edit Master title style</a:t>
            </a:r>
            <a:endParaRPr lang="en-US" dirty="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lang="en-US" smtClean="0"/>
              <a:pPr/>
              <a:t>11/18/2019</a:t>
            </a:fld>
            <a:endParaRPr lang="en-US"/>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11/18/2019</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extLst/>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a:xfrm>
            <a:off x="2357422" y="1714494"/>
            <a:ext cx="5000660" cy="1181094"/>
          </a:xfrm>
        </p:spPr>
        <p:txBody>
          <a:bodyPr>
            <a:normAutofit/>
          </a:bodyPr>
          <a:lstStyle>
            <a:extLst/>
          </a:lstStyle>
          <a:p>
            <a:pPr algn="ctr"/>
            <a:r>
              <a:rPr lang="en-US" b="1" dirty="0" smtClean="0"/>
              <a:t>5G Mobility</a:t>
            </a:r>
            <a:endParaRPr lang="en-ZA" dirty="0"/>
          </a:p>
        </p:txBody>
      </p:sp>
      <p:sp>
        <p:nvSpPr>
          <p:cNvPr id="5" name="Rectangle 4"/>
          <p:cNvSpPr>
            <a:spLocks noGrp="1"/>
          </p:cNvSpPr>
          <p:nvPr>
            <p:ph type="subTitle" idx="1"/>
          </p:nvPr>
        </p:nvSpPr>
        <p:spPr/>
        <p:txBody>
          <a:bodyPr>
            <a:normAutofit lnSpcReduction="10000"/>
          </a:bodyPr>
          <a:lstStyle>
            <a:extLst/>
          </a:lstStyle>
          <a:p>
            <a:r>
              <a:rPr lang="en-ZA" dirty="0" smtClean="0"/>
              <a:t>The 5th generation wireless network</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What is the Technology?</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5G is the fifth generation of network technology. </a:t>
            </a:r>
          </a:p>
          <a:p>
            <a:r>
              <a:rPr lang="en-ZA" sz="1400" dirty="0" smtClean="0"/>
              <a:t>5G network is set to be effective by 2020 </a:t>
            </a:r>
          </a:p>
          <a:p>
            <a:r>
              <a:rPr lang="en-ZA" sz="1400" dirty="0" smtClean="0"/>
              <a:t>5G generation of network connection takes on a large role when compared to the other generation of network connection. </a:t>
            </a:r>
          </a:p>
          <a:p>
            <a:r>
              <a:rPr lang="en-ZA" sz="1400" dirty="0" smtClean="0"/>
              <a:t>5G will deliver multi-</a:t>
            </a:r>
            <a:r>
              <a:rPr lang="en-ZA" sz="1400" dirty="0" err="1" smtClean="0"/>
              <a:t>Gbps</a:t>
            </a:r>
            <a:r>
              <a:rPr lang="en-ZA" sz="1400" dirty="0" smtClean="0"/>
              <a:t> peak rates, huge capacity, and uniform experience for the user  </a:t>
            </a:r>
            <a:endParaRPr lang="en-ZA" sz="1400" dirty="0"/>
          </a:p>
        </p:txBody>
      </p:sp>
      <p:pic>
        <p:nvPicPr>
          <p:cNvPr id="5" name="Content Placeholder 4" descr="type-2-diabetes-epigenetics.jpg"/>
          <p:cNvPicPr>
            <a:picLocks noGrp="1" noChangeAspect="1"/>
          </p:cNvPicPr>
          <p:nvPr>
            <p:ph sz="quarter" idx="13"/>
          </p:nvPr>
        </p:nvPicPr>
        <p:blipFill>
          <a:blip r:embed="rId3" cstate="print"/>
          <a:stretch>
            <a:fillRect/>
          </a:stretch>
        </p:blipFill>
        <p:spPr>
          <a:xfrm>
            <a:off x="5268842" y="1500180"/>
            <a:ext cx="3321225" cy="1869727"/>
          </a:xfrm>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Cont’</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Unlike the 4G LTE Technology, 5G aims to reach a high speed, reduced latency, and power, for massive use of internet  </a:t>
            </a:r>
          </a:p>
          <a:p>
            <a:r>
              <a:rPr lang="en-ZA" sz="1400" dirty="0" smtClean="0"/>
              <a:t>The 4G network has offered users access to a considerable speed of internet connection and reduced rates of latency. </a:t>
            </a:r>
          </a:p>
          <a:p>
            <a:r>
              <a:rPr lang="en-ZA" sz="1400" dirty="0" smtClean="0"/>
              <a:t>5G network, however, focuses on interconnecting various things like machines to provide real-time interactivity  </a:t>
            </a:r>
            <a:endParaRPr lang="en-ZA" sz="1400" dirty="0"/>
          </a:p>
        </p:txBody>
      </p:sp>
      <p:pic>
        <p:nvPicPr>
          <p:cNvPr id="5" name="Content Placeholder 4" descr="type-2-diabetes-epigenetics.jpg"/>
          <p:cNvPicPr>
            <a:picLocks noGrp="1" noChangeAspect="1"/>
          </p:cNvPicPr>
          <p:nvPr>
            <p:ph sz="quarter" idx="13"/>
          </p:nvPr>
        </p:nvPicPr>
        <p:blipFill>
          <a:blip r:embed="rId3" cstate="print"/>
          <a:stretch>
            <a:fillRect/>
          </a:stretch>
        </p:blipFill>
        <p:spPr>
          <a:xfrm>
            <a:off x="5278049" y="1500180"/>
            <a:ext cx="3302811" cy="1869727"/>
          </a:xfrm>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How does it Work?</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The 5th generation wireless network expands broadband wireless services beyond the regular internet connection.</a:t>
            </a:r>
          </a:p>
          <a:p>
            <a:r>
              <a:rPr lang="en-ZA" sz="1400" dirty="0" smtClean="0"/>
              <a:t>The 5th network uses various systems of cell sites and separate their territory to various sectors and send data that is encoded using radio waves.  </a:t>
            </a:r>
          </a:p>
          <a:p>
            <a:r>
              <a:rPr lang="en-ZA" sz="1400" dirty="0" smtClean="0"/>
              <a:t>The 5th generation wireless network also supports any form of communication with low power Local Area Network (LAN).</a:t>
            </a:r>
          </a:p>
          <a:p>
            <a:r>
              <a:rPr lang="en-ZA" sz="1400" dirty="0" smtClean="0"/>
              <a:t>The 5th generation wireless network will improve human-level responses in real-time by adjusting the latency internet application</a:t>
            </a:r>
            <a:endParaRPr lang="en-ZA" sz="1400" dirty="0"/>
          </a:p>
        </p:txBody>
      </p:sp>
      <p:pic>
        <p:nvPicPr>
          <p:cNvPr id="5" name="Content Placeholder 4" descr="type-2-diabetes-epigenetics.jpg"/>
          <p:cNvPicPr>
            <a:picLocks noGrp="1" noChangeAspect="1"/>
          </p:cNvPicPr>
          <p:nvPr>
            <p:ph sz="quarter" idx="13"/>
          </p:nvPr>
        </p:nvPicPr>
        <p:blipFill>
          <a:blip r:embed="rId3"/>
          <a:stretch>
            <a:fillRect/>
          </a:stretch>
        </p:blipFill>
        <p:spPr>
          <a:xfrm>
            <a:off x="5558017" y="1500180"/>
            <a:ext cx="2742875" cy="1869727"/>
          </a:xfrm>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Cont’</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The 5th generation network will double the speed from 4th generation wireless network</a:t>
            </a:r>
          </a:p>
          <a:p>
            <a:r>
              <a:rPr lang="en-ZA" sz="1400" dirty="0" smtClean="0"/>
              <a:t>5G networks have high frequency and high-speed availability</a:t>
            </a:r>
          </a:p>
          <a:p>
            <a:r>
              <a:rPr lang="en-ZA" sz="1400" dirty="0" smtClean="0"/>
              <a:t>It will deliver a different performance level and efficiency that will empower the experiences of users and connect new industries.</a:t>
            </a:r>
            <a:endParaRPr lang="en-ZA" sz="1400" dirty="0"/>
          </a:p>
        </p:txBody>
      </p:sp>
      <p:pic>
        <p:nvPicPr>
          <p:cNvPr id="5" name="Content Placeholder 4" descr="type-2-diabetes-epigenetics.jpg"/>
          <p:cNvPicPr>
            <a:picLocks noGrp="1" noChangeAspect="1"/>
          </p:cNvPicPr>
          <p:nvPr>
            <p:ph sz="quarter" idx="13"/>
          </p:nvPr>
        </p:nvPicPr>
        <p:blipFill>
          <a:blip r:embed="rId3" cstate="print"/>
          <a:stretch>
            <a:fillRect/>
          </a:stretch>
        </p:blipFill>
        <p:spPr>
          <a:xfrm>
            <a:off x="5558017" y="2000246"/>
            <a:ext cx="2908978" cy="1745387"/>
          </a:xfrm>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Who will Use it?</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5G will enhance people’s connection to the internet, and it will introduce experiences like VR and AR, along with a fast, and a uniform rate of data, and reduced latency </a:t>
            </a:r>
          </a:p>
          <a:p>
            <a:r>
              <a:rPr lang="en-ZA" sz="1400" dirty="0" smtClean="0"/>
              <a:t>5G will support all the communication needs in industries such as healthcare, automotive industries, and robotics application. </a:t>
            </a:r>
          </a:p>
          <a:p>
            <a:r>
              <a:rPr lang="en-ZA" sz="1400" dirty="0" smtClean="0"/>
              <a:t>The technology will also be used for entertainment in games or watching movies without latency. </a:t>
            </a:r>
            <a:endParaRPr lang="en-ZA" sz="1400" dirty="0"/>
          </a:p>
        </p:txBody>
      </p:sp>
      <p:pic>
        <p:nvPicPr>
          <p:cNvPr id="5" name="Content Placeholder 4" descr="type-2-diabetes-epigenetics.jpg"/>
          <p:cNvPicPr>
            <a:picLocks noGrp="1" noChangeAspect="1"/>
          </p:cNvPicPr>
          <p:nvPr>
            <p:ph sz="quarter" idx="13"/>
          </p:nvPr>
        </p:nvPicPr>
        <p:blipFill>
          <a:blip r:embed="rId3" cstate="print"/>
          <a:stretch>
            <a:fillRect/>
          </a:stretch>
        </p:blipFill>
        <p:spPr>
          <a:xfrm>
            <a:off x="5143504" y="2141937"/>
            <a:ext cx="3210655" cy="1930011"/>
          </a:xfrm>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Cont’</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5G will enhance people’s connection to the internet, and it will introduce experiences like VR and AR, along with a fast, and a uniform rate of data, and reduced latency </a:t>
            </a:r>
          </a:p>
          <a:p>
            <a:r>
              <a:rPr lang="en-ZA" sz="1400" dirty="0" smtClean="0"/>
              <a:t>5G will support all the communication needs in industries such as healthcare, automotive industries, and robotics application. </a:t>
            </a:r>
          </a:p>
          <a:p>
            <a:r>
              <a:rPr lang="en-ZA" sz="1400" dirty="0" smtClean="0"/>
              <a:t>The technology will also be used for entertainment in games or watching movies without latency. </a:t>
            </a:r>
            <a:endParaRPr lang="en-ZA" sz="1400" dirty="0"/>
          </a:p>
        </p:txBody>
      </p:sp>
      <p:pic>
        <p:nvPicPr>
          <p:cNvPr id="1026" name="Picture 2"/>
          <p:cNvPicPr>
            <a:picLocks noGrp="1" noChangeAspect="1" noChangeArrowheads="1"/>
          </p:cNvPicPr>
          <p:nvPr>
            <p:ph sz="quarter" idx="13"/>
          </p:nvPr>
        </p:nvPicPr>
        <p:blipFill>
          <a:blip r:embed="rId3"/>
          <a:srcRect/>
          <a:stretch>
            <a:fillRect/>
          </a:stretch>
        </p:blipFill>
        <p:spPr bwMode="auto">
          <a:xfrm>
            <a:off x="5643570" y="2141538"/>
            <a:ext cx="3102484" cy="1787534"/>
          </a:xfrm>
          <a:prstGeom prst="rect">
            <a:avLst/>
          </a:prstGeom>
          <a:noFill/>
          <a:ln w="9525">
            <a:noFill/>
            <a:miter lim="800000"/>
            <a:headEnd/>
            <a:tailEnd/>
          </a:ln>
          <a:effectLst/>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normAutofit/>
          </a:bodyPr>
          <a:lstStyle>
            <a:extLst/>
          </a:lstStyle>
          <a:p>
            <a:r>
              <a:rPr lang="en-ZA" b="1" dirty="0" smtClean="0"/>
              <a:t>Why?</a:t>
            </a:r>
            <a:endParaRPr lang="en-ZA" dirty="0"/>
          </a:p>
        </p:txBody>
      </p:sp>
      <p:sp>
        <p:nvSpPr>
          <p:cNvPr id="3" name="Rectangle 2"/>
          <p:cNvSpPr>
            <a:spLocks noGrp="1"/>
          </p:cNvSpPr>
          <p:nvPr>
            <p:ph sz="quarter" idx="13"/>
          </p:nvPr>
        </p:nvSpPr>
        <p:spPr>
          <a:xfrm>
            <a:off x="609600" y="1428750"/>
            <a:ext cx="4391028" cy="3357578"/>
          </a:xfrm>
        </p:spPr>
        <p:txBody>
          <a:bodyPr anchor="ctr">
            <a:noAutofit/>
          </a:bodyPr>
          <a:lstStyle>
            <a:extLst/>
          </a:lstStyle>
          <a:p>
            <a:r>
              <a:rPr lang="en-ZA" sz="1400" dirty="0" smtClean="0"/>
              <a:t>5G network is important because it will improve the way services are delivered in industries such as healthcare. For instance, it will allow surgeons to conduct real-time micromachining. </a:t>
            </a:r>
          </a:p>
          <a:p>
            <a:r>
              <a:rPr lang="en-ZA" sz="1400" dirty="0" smtClean="0"/>
              <a:t>5G connection will </a:t>
            </a:r>
            <a:r>
              <a:rPr lang="en-ZA" sz="1400" dirty="0" err="1" smtClean="0"/>
              <a:t>revolutionalize</a:t>
            </a:r>
            <a:r>
              <a:rPr lang="en-ZA" sz="1400" dirty="0" smtClean="0"/>
              <a:t> the internet world through games and other related applications. </a:t>
            </a:r>
          </a:p>
          <a:p>
            <a:r>
              <a:rPr lang="en-ZA" sz="1400" dirty="0" smtClean="0"/>
              <a:t>It will expand people’s experiences with the human senses such as sight, smell, touch, and hear to allow virtual reality user interfaces where the application will meet peoples’ sense for response time.</a:t>
            </a:r>
          </a:p>
          <a:p>
            <a:r>
              <a:rPr lang="en-ZA" sz="1400" dirty="0" smtClean="0"/>
              <a:t>The technology will not only allow people to connect to the internet faster, but it will also improve connections in various other objects. Homes and cars are the two important examples of this innovative network connection.  </a:t>
            </a:r>
          </a:p>
        </p:txBody>
      </p:sp>
      <p:pic>
        <p:nvPicPr>
          <p:cNvPr id="5" name="Content Placeholder 4" descr="type-2-diabetes-epigenetics.jpg"/>
          <p:cNvPicPr>
            <a:picLocks noGrp="1" noChangeAspect="1"/>
          </p:cNvPicPr>
          <p:nvPr>
            <p:ph sz="quarter" idx="13"/>
          </p:nvPr>
        </p:nvPicPr>
        <p:blipFill>
          <a:blip r:embed="rId3"/>
          <a:stretch>
            <a:fillRect/>
          </a:stretch>
        </p:blipFill>
        <p:spPr>
          <a:xfrm>
            <a:off x="5336628" y="2141937"/>
            <a:ext cx="3235900" cy="2211199"/>
          </a:xfrm>
        </p:spPr>
      </p:pic>
    </p:spTree>
    <p:extLst>
      <p:ext uri="{BB962C8B-B14F-4D97-AF65-F5344CB8AC3E}">
        <p14:creationId xmlns="" xmlns:p14="http://schemas.microsoft.com/office/powerpoint/2010/main" val="12988204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